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9"/>
  </p:notesMasterIdLst>
  <p:sldIdLst>
    <p:sldId id="291" r:id="rId2"/>
    <p:sldId id="257" r:id="rId3"/>
    <p:sldId id="282" r:id="rId4"/>
    <p:sldId id="283" r:id="rId5"/>
    <p:sldId id="260" r:id="rId6"/>
    <p:sldId id="261" r:id="rId7"/>
    <p:sldId id="262" r:id="rId8"/>
    <p:sldId id="263" r:id="rId9"/>
    <p:sldId id="284" r:id="rId10"/>
    <p:sldId id="264" r:id="rId11"/>
    <p:sldId id="265" r:id="rId12"/>
    <p:sldId id="293" r:id="rId13"/>
    <p:sldId id="285" r:id="rId14"/>
    <p:sldId id="286" r:id="rId15"/>
    <p:sldId id="294" r:id="rId16"/>
    <p:sldId id="266" r:id="rId17"/>
    <p:sldId id="267" r:id="rId18"/>
    <p:sldId id="295" r:id="rId19"/>
    <p:sldId id="268" r:id="rId20"/>
    <p:sldId id="269" r:id="rId21"/>
    <p:sldId id="270" r:id="rId22"/>
    <p:sldId id="287" r:id="rId23"/>
    <p:sldId id="271" r:id="rId24"/>
    <p:sldId id="272" r:id="rId25"/>
    <p:sldId id="273" r:id="rId26"/>
    <p:sldId id="296" r:id="rId27"/>
    <p:sldId id="275" r:id="rId28"/>
    <p:sldId id="276" r:id="rId29"/>
    <p:sldId id="277" r:id="rId30"/>
    <p:sldId id="288" r:id="rId31"/>
    <p:sldId id="278" r:id="rId32"/>
    <p:sldId id="279" r:id="rId33"/>
    <p:sldId id="289" r:id="rId34"/>
    <p:sldId id="280" r:id="rId35"/>
    <p:sldId id="281" r:id="rId36"/>
    <p:sldId id="290" r:id="rId37"/>
    <p:sldId id="292" r:id="rId38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31" d="100"/>
          <a:sy n="131" d="100"/>
        </p:scale>
        <p:origin x="62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10919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814D1-F547-AA22-AF19-9CFF120BD9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E33D49-86BB-4BE9-C1A5-B8DF42D6C3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7BB430-98D3-5E1D-8327-19FB8D2E4B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13085B-0C1B-2A9E-358D-78197634905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0000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hyperlink" Target="https://bethevariable.com/perform-reports/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286000" y="1751076"/>
            <a:ext cx="4572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00000"/>
                </a:solidFill>
                <a:latin typeface="Open Sans Extra Bold" pitchFamily="34" charset="0"/>
                <a:ea typeface="Open Sans Extra Bold" pitchFamily="34" charset="-122"/>
                <a:cs typeface="Open Sans Extra Bold" pitchFamily="34" charset="-120"/>
              </a:rPr>
              <a:t>Philadelphia Shootings Trend Report: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0" y="2665476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All Areas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0" y="3031236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  <a:latin typeface="Open Sans Light" pitchFamily="34" charset="0"/>
                <a:ea typeface="Open Sans Light" pitchFamily="34" charset="-122"/>
                <a:cs typeface="Open Sans Light" pitchFamily="34" charset="-120"/>
              </a:rPr>
              <a:t>April 6, 2026 – April 12, 2026</a:t>
            </a:r>
            <a:endParaRPr lang="en-US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5943600" y="771525"/>
            <a:ext cx="3200400" cy="10287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Of the 16 shooting victims </a:t>
            </a:r>
            <a:r>
              <a:rPr lang="en-US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during the week of April 6</a:t>
            </a:r>
            <a:r>
              <a:rPr lang="en-US" baseline="300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th</a:t>
            </a:r>
            <a:r>
              <a:rPr lang="en-US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, there were 3 victims who lost their lives.</a:t>
            </a:r>
            <a:endParaRPr lang="en-US" sz="1800" dirty="0"/>
          </a:p>
        </p:txBody>
      </p:sp>
      <p:pic>
        <p:nvPicPr>
          <p:cNvPr id="4" name="Image 0" descr="/apps/api/output/8e2e1953-2572-4ec7-9237-613578620c8d/ALL_ZIPS_2025-12-29_2026-04-12/007_fatal_vs_nonfatal_victims_by_week_counts.png">
            <a:extLst>
              <a:ext uri="{FF2B5EF4-FFF2-40B4-BE49-F238E27FC236}">
                <a16:creationId xmlns:a16="http://schemas.microsoft.com/office/drawing/2014/main" id="{A524B40E-4722-A15D-0D0E-F72459C5CF3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54864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5943600" y="771525"/>
            <a:ext cx="3200400" cy="10287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This means that 81% of shooting victims survived their injuries.</a:t>
            </a:r>
            <a:endParaRPr lang="en-US" sz="1800" dirty="0"/>
          </a:p>
        </p:txBody>
      </p:sp>
      <p:pic>
        <p:nvPicPr>
          <p:cNvPr id="4" name="Image 0" descr="/apps/api/output/8e2e1953-2572-4ec7-9237-613578620c8d/ALL_ZIPS_2025-12-29_2026-04-12/008_fatal_vs_nonfatal_victims_by_week_percent.png">
            <a:extLst>
              <a:ext uri="{FF2B5EF4-FFF2-40B4-BE49-F238E27FC236}">
                <a16:creationId xmlns:a16="http://schemas.microsoft.com/office/drawing/2014/main" id="{2952F2FE-167C-419E-F920-0B88FA28D83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54864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apps/api/output/9d8b631c-3756-495b-b899-af3fa6e5adb1/ALL_ZIPS_2026-04-06_2026-04-12/009_victims_by_top10_zip_by_total_counts.png">
            <a:extLst>
              <a:ext uri="{FF2B5EF4-FFF2-40B4-BE49-F238E27FC236}">
                <a16:creationId xmlns:a16="http://schemas.microsoft.com/office/drawing/2014/main" id="{10F656B0-1A8E-3123-6D26-901FD179199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5486400" cy="5143500"/>
          </a:xfrm>
          <a:prstGeom prst="rect">
            <a:avLst/>
          </a:prstGeom>
        </p:spPr>
      </p:pic>
      <p:sp>
        <p:nvSpPr>
          <p:cNvPr id="3" name="Text 0">
            <a:extLst>
              <a:ext uri="{FF2B5EF4-FFF2-40B4-BE49-F238E27FC236}">
                <a16:creationId xmlns:a16="http://schemas.microsoft.com/office/drawing/2014/main" id="{3B7AE387-AD2F-5F3C-21DF-91B4AB577635}"/>
              </a:ext>
            </a:extLst>
          </p:cNvPr>
          <p:cNvSpPr/>
          <p:nvPr/>
        </p:nvSpPr>
        <p:spPr>
          <a:xfrm>
            <a:off x="5943600" y="771525"/>
            <a:ext cx="3200400" cy="413327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US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The 19139, 19126, and 19135 ZIP codes all had multiple shooting victims during the week of April 6</a:t>
            </a:r>
            <a:r>
              <a:rPr lang="en-US" baseline="300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th</a:t>
            </a:r>
            <a:r>
              <a:rPr lang="en-US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.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083847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apps/api/output/8e2e1953-2572-4ec7-9237-613578620c8d/ALL_ZIPS_2025-12-29_2026-04-12/009_victims_by_top10_zip_by_week_counts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5486400" cy="5143500"/>
          </a:xfrm>
          <a:prstGeom prst="rect">
            <a:avLst/>
          </a:prstGeom>
        </p:spPr>
      </p:pic>
      <p:sp>
        <p:nvSpPr>
          <p:cNvPr id="4" name="Text 0">
            <a:extLst>
              <a:ext uri="{FF2B5EF4-FFF2-40B4-BE49-F238E27FC236}">
                <a16:creationId xmlns:a16="http://schemas.microsoft.com/office/drawing/2014/main" id="{D5EEABDF-EA21-E2AD-A3BE-45D560FC2D62}"/>
              </a:ext>
            </a:extLst>
          </p:cNvPr>
          <p:cNvSpPr/>
          <p:nvPr/>
        </p:nvSpPr>
        <p:spPr>
          <a:xfrm>
            <a:off x="5943600" y="771525"/>
            <a:ext cx="3200400" cy="413327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Of the top 10 </a:t>
            </a:r>
            <a:r>
              <a:rPr lang="en-US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ZIP codes</a:t>
            </a:r>
            <a:r>
              <a:rPr lang="en-US" sz="18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 that have seen the most victimization this calendar year, </a:t>
            </a:r>
            <a:r>
              <a:rPr lang="en-US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19139</a:t>
            </a:r>
            <a:r>
              <a:rPr lang="en-US" sz="18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 saw the most victimization during the week of April 6</a:t>
            </a:r>
            <a:r>
              <a:rPr lang="en-US" sz="1800" baseline="300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th</a:t>
            </a:r>
            <a:r>
              <a:rPr lang="en-US" baseline="300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 </a:t>
            </a:r>
            <a:r>
              <a:rPr lang="en-US" sz="18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(4 victims).</a:t>
            </a:r>
          </a:p>
          <a:p>
            <a:pPr marL="0" indent="0" algn="l">
              <a:buNone/>
            </a:pPr>
            <a:endParaRPr lang="en-US" dirty="0">
              <a:solidFill>
                <a:srgbClr val="000000"/>
              </a:solidFill>
              <a:latin typeface="Open Sans Normal" pitchFamily="34" charset="0"/>
              <a:ea typeface="Open Sans Normal" pitchFamily="34" charset="-122"/>
              <a:cs typeface="Open Sans Normal" pitchFamily="34" charset="-120"/>
            </a:endParaRPr>
          </a:p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Thi</a:t>
            </a:r>
            <a:r>
              <a:rPr lang="en-US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s marks a difference from the previous week, week, where there were no shootings in 19139 and 19143 saw the most victimization (5 victims).</a:t>
            </a:r>
            <a:endParaRPr lang="en-US" sz="1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5943600" y="771525"/>
            <a:ext cx="3200400" cy="10287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Year-to-date, the 10 ZIP</a:t>
            </a:r>
            <a:r>
              <a:rPr lang="en-US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 codes with the most shootings have accounted for approximately 63% of all shooting victimization in Philadelphia. </a:t>
            </a:r>
          </a:p>
          <a:p>
            <a:pPr marL="0" indent="0" algn="l">
              <a:buNone/>
            </a:pPr>
            <a:endParaRPr lang="en-US" dirty="0">
              <a:solidFill>
                <a:srgbClr val="000000"/>
              </a:solidFill>
              <a:latin typeface="Open Sans Normal" pitchFamily="34" charset="0"/>
              <a:ea typeface="Open Sans Normal" pitchFamily="34" charset="-122"/>
              <a:cs typeface="Open Sans Normal" pitchFamily="34" charset="-120"/>
            </a:endParaRPr>
          </a:p>
          <a:p>
            <a:pPr marL="0" indent="0" algn="l">
              <a:buNone/>
            </a:pPr>
            <a:r>
              <a:rPr lang="en-US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The 19143 ZIP code has accounted for the most victimization, followed by 19133, 19124, 19140, and 19144.</a:t>
            </a:r>
          </a:p>
          <a:p>
            <a:pPr marL="0" indent="0" algn="l">
              <a:buNone/>
            </a:pPr>
            <a:endParaRPr lang="en-US" sz="1800" dirty="0">
              <a:solidFill>
                <a:srgbClr val="000000"/>
              </a:solidFill>
              <a:latin typeface="Open Sans Normal" pitchFamily="34" charset="0"/>
              <a:ea typeface="Open Sans Normal" pitchFamily="34" charset="-122"/>
            </a:endParaRPr>
          </a:p>
        </p:txBody>
      </p:sp>
      <p:pic>
        <p:nvPicPr>
          <p:cNvPr id="5" name="Image 0" descr="/apps/api/output/41101e8e-d65b-47a9-b457-47799e3c3cf9/ALL_ZIPS_2026-01-01_2026-04-12/009_victims_by_top10_zip_by_total_counts.png">
            <a:extLst>
              <a:ext uri="{FF2B5EF4-FFF2-40B4-BE49-F238E27FC236}">
                <a16:creationId xmlns:a16="http://schemas.microsoft.com/office/drawing/2014/main" id="{44761F8D-3C82-9C33-9BE3-4903ED721D6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54864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apps/api/output/3f54295b-7968-4625-83bc-f1c59d82013e/ALL_NEIGHBORHOODS_2026-04-06_2026-04-12/009_victims_by_top10_neighborhood_by_total_counts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5486400" cy="5143500"/>
          </a:xfrm>
          <a:prstGeom prst="rect">
            <a:avLst/>
          </a:prstGeom>
        </p:spPr>
      </p:pic>
      <p:sp>
        <p:nvSpPr>
          <p:cNvPr id="4" name="Text 0">
            <a:extLst>
              <a:ext uri="{FF2B5EF4-FFF2-40B4-BE49-F238E27FC236}">
                <a16:creationId xmlns:a16="http://schemas.microsoft.com/office/drawing/2014/main" id="{E8B66CCA-F1F0-05E1-1031-654DAB88EADB}"/>
              </a:ext>
            </a:extLst>
          </p:cNvPr>
          <p:cNvSpPr/>
          <p:nvPr/>
        </p:nvSpPr>
        <p:spPr>
          <a:xfrm>
            <a:off x="5943600" y="771525"/>
            <a:ext cx="3200400" cy="413327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US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The Cobbs Creek, West Oak Lane-Cedarbrook, and </a:t>
            </a:r>
            <a:r>
              <a:rPr lang="en-US" dirty="0" err="1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Wissinoming</a:t>
            </a:r>
            <a:r>
              <a:rPr lang="en-US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-Tacony neighborhoods all had multiple shooting victims during the week of April 6</a:t>
            </a:r>
            <a:r>
              <a:rPr lang="en-US" baseline="300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th</a:t>
            </a:r>
            <a:r>
              <a:rPr lang="en-US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5943600" y="523436"/>
            <a:ext cx="3200400" cy="462006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Of the top 10 neighborhoods that have seen the most victimization this calendar year, Cobbs Creek and </a:t>
            </a:r>
            <a:r>
              <a:rPr lang="en-US" sz="1800" dirty="0" err="1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Wissinoming</a:t>
            </a:r>
            <a:r>
              <a:rPr lang="en-US" sz="18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-Tacony saw the most victimization during the week of April 6</a:t>
            </a:r>
            <a:r>
              <a:rPr lang="en-US" sz="1800" baseline="300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th</a:t>
            </a:r>
            <a:r>
              <a:rPr lang="en-US" sz="18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. </a:t>
            </a:r>
          </a:p>
          <a:p>
            <a:pPr marL="0" indent="0" algn="l">
              <a:buNone/>
            </a:pPr>
            <a:endParaRPr lang="en-US" dirty="0">
              <a:solidFill>
                <a:srgbClr val="000000"/>
              </a:solidFill>
              <a:latin typeface="Open Sans Normal" pitchFamily="34" charset="0"/>
              <a:ea typeface="Open Sans Normal" pitchFamily="34" charset="-122"/>
              <a:cs typeface="Open Sans Normal" pitchFamily="34" charset="-120"/>
            </a:endParaRPr>
          </a:p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Thi</a:t>
            </a:r>
            <a:r>
              <a:rPr lang="en-US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s appears to signify a two-week trend, with 8 shooting victims in Cobbs Creek since the week of March 30</a:t>
            </a:r>
            <a:r>
              <a:rPr lang="en-US" baseline="300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th</a:t>
            </a:r>
            <a:r>
              <a:rPr lang="en-US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.</a:t>
            </a:r>
            <a:endParaRPr lang="en-US" sz="1800" dirty="0">
              <a:solidFill>
                <a:srgbClr val="000000"/>
              </a:solidFill>
              <a:latin typeface="Open Sans Normal" pitchFamily="34" charset="0"/>
              <a:ea typeface="Open Sans Normal" pitchFamily="34" charset="-122"/>
            </a:endParaRPr>
          </a:p>
          <a:p>
            <a:endParaRPr lang="en-US" baseline="30000" dirty="0">
              <a:solidFill>
                <a:srgbClr val="000000"/>
              </a:solidFill>
              <a:latin typeface="Open Sans Normal" pitchFamily="34" charset="0"/>
              <a:ea typeface="Open Sans Normal" pitchFamily="34" charset="-122"/>
              <a:cs typeface="Open Sans Normal" pitchFamily="34" charset="-120"/>
            </a:endParaRPr>
          </a:p>
        </p:txBody>
      </p:sp>
      <p:pic>
        <p:nvPicPr>
          <p:cNvPr id="4" name="Image 0" descr="/apps/api/output/e0d8b5c2-728c-4d10-9dbb-bc1d42a61ec0/ALL_NEIGHBORHOODS_2026-01-01_2026-04-12/009_victims_by_top10_neighborhood_by_week_counts.png">
            <a:extLst>
              <a:ext uri="{FF2B5EF4-FFF2-40B4-BE49-F238E27FC236}">
                <a16:creationId xmlns:a16="http://schemas.microsoft.com/office/drawing/2014/main" id="{A257357C-662C-C735-BAC1-985969BBC1F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-29080"/>
            <a:ext cx="54864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5904827" y="179911"/>
            <a:ext cx="3200400" cy="10287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T</a:t>
            </a:r>
            <a:r>
              <a:rPr lang="en-US" sz="18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his is a large spike in violence in the Cobbs Creek neighborhood, as there had been a total of 2 shooting victims in Cobbs Creek for th</a:t>
            </a:r>
            <a:r>
              <a:rPr lang="en-US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e rest of 2026.</a:t>
            </a:r>
          </a:p>
          <a:p>
            <a:pPr marL="0" indent="0" algn="l">
              <a:buNone/>
            </a:pPr>
            <a:endParaRPr lang="en-US" sz="1800" dirty="0">
              <a:solidFill>
                <a:srgbClr val="000000"/>
              </a:solidFill>
              <a:latin typeface="Open Sans Normal" pitchFamily="34" charset="0"/>
              <a:ea typeface="Open Sans Normal" pitchFamily="34" charset="-122"/>
              <a:cs typeface="Open Sans Normal" pitchFamily="34" charset="-120"/>
            </a:endParaRPr>
          </a:p>
          <a:p>
            <a:pPr marL="0" indent="0" algn="l">
              <a:buNone/>
            </a:pPr>
            <a:r>
              <a:rPr lang="en-US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The </a:t>
            </a:r>
            <a:r>
              <a:rPr lang="en-US" sz="18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10 most violent neighborhoods in 2026 have accounted for approximately 62% of all shooting victimization. </a:t>
            </a:r>
          </a:p>
          <a:p>
            <a:pPr marL="0" indent="0" algn="l">
              <a:buNone/>
            </a:pPr>
            <a:endParaRPr lang="en-US" dirty="0">
              <a:solidFill>
                <a:srgbClr val="000000"/>
              </a:solidFill>
              <a:latin typeface="Open Sans Normal" pitchFamily="34" charset="0"/>
              <a:ea typeface="Open Sans Normal" pitchFamily="34" charset="-122"/>
            </a:endParaRPr>
          </a:p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</a:rPr>
              <a:t>Cobbs-Creek, Haddington-Overbrook, and Hunting Park-Fairhill have seen the  most victimization (n:10).</a:t>
            </a:r>
            <a:endParaRPr lang="en-US" sz="1800" dirty="0"/>
          </a:p>
        </p:txBody>
      </p:sp>
      <p:pic>
        <p:nvPicPr>
          <p:cNvPr id="4" name="Image 0" descr="/apps/api/output/27be5a63-5ddd-48bf-a1e8-e517dccf366b/ALL_NEIGHBORHOODS_2026-01-01_2026-04-12/009_victims_by_top10_neighborhood_by_total_counts.png">
            <a:extLst>
              <a:ext uri="{FF2B5EF4-FFF2-40B4-BE49-F238E27FC236}">
                <a16:creationId xmlns:a16="http://schemas.microsoft.com/office/drawing/2014/main" id="{A3725CE0-5603-C7F8-A50F-BE2DAE2CBF3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54864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9B3C7C-EF79-495C-97F6-7A6E2D28D1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46F5A539-8DEA-EF12-1363-AD64978804B4}"/>
              </a:ext>
            </a:extLst>
          </p:cNvPr>
          <p:cNvSpPr/>
          <p:nvPr/>
        </p:nvSpPr>
        <p:spPr>
          <a:xfrm>
            <a:off x="5872516" y="1208611"/>
            <a:ext cx="3200400" cy="17252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US" baseline="300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Note: the </a:t>
            </a:r>
            <a:r>
              <a:rPr lang="en-US" baseline="30000" dirty="0" err="1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Sharswood</a:t>
            </a:r>
            <a:r>
              <a:rPr lang="en-US" baseline="300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-Stanton, Northern Liberties-West Kensington, &amp; Oxford Circle neighborhoods have had the same number of shooting victims as </a:t>
            </a:r>
            <a:r>
              <a:rPr lang="en-US" baseline="30000" dirty="0" err="1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Wissinoming</a:t>
            </a:r>
            <a:r>
              <a:rPr lang="en-US" baseline="300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-Tacony (5). </a:t>
            </a:r>
          </a:p>
          <a:p>
            <a:endParaRPr lang="en-US" baseline="30000" dirty="0">
              <a:solidFill>
                <a:srgbClr val="000000"/>
              </a:solidFill>
              <a:latin typeface="Open Sans Normal" pitchFamily="34" charset="0"/>
              <a:ea typeface="Open Sans Normal" pitchFamily="34" charset="-122"/>
              <a:cs typeface="Open Sans Normal" pitchFamily="34" charset="-120"/>
            </a:endParaRPr>
          </a:p>
          <a:p>
            <a:r>
              <a:rPr lang="en-US" baseline="300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Future reports will explore more complete visualizations of “Top 10”  areas. </a:t>
            </a:r>
            <a:endParaRPr lang="en-US" dirty="0"/>
          </a:p>
          <a:p>
            <a:pPr marL="0" indent="0" algn="l">
              <a:buNone/>
            </a:pPr>
            <a:endParaRPr lang="en-US" sz="1800" dirty="0"/>
          </a:p>
        </p:txBody>
      </p:sp>
      <p:pic>
        <p:nvPicPr>
          <p:cNvPr id="4" name="Image 0" descr="/apps/api/output/27be5a63-5ddd-48bf-a1e8-e517dccf366b/ALL_NEIGHBORHOODS_2026-01-01_2026-04-12/009_victims_by_top10_neighborhood_by_total_counts.png">
            <a:extLst>
              <a:ext uri="{FF2B5EF4-FFF2-40B4-BE49-F238E27FC236}">
                <a16:creationId xmlns:a16="http://schemas.microsoft.com/office/drawing/2014/main" id="{151FB9F8-873E-A356-BBBA-BBCECFA27CF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54864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3793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00000"/>
                </a:solidFill>
                <a:latin typeface="Open Sans Extra Bold" pitchFamily="34" charset="0"/>
                <a:ea typeface="Open Sans Extra Bold" pitchFamily="34" charset="-122"/>
                <a:cs typeface="Open Sans Extra Bold" pitchFamily="34" charset="-120"/>
              </a:rPr>
              <a:t>Time &amp; Day Details</a:t>
            </a:r>
            <a:endParaRPr lang="en-US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00000"/>
                </a:solidFill>
                <a:latin typeface="Open Sans Extra Bold" pitchFamily="34" charset="0"/>
                <a:ea typeface="Open Sans Extra Bold" pitchFamily="34" charset="-122"/>
                <a:cs typeface="Open Sans Extra Bold" pitchFamily="34" charset="-120"/>
              </a:rPr>
              <a:t>Overview</a:t>
            </a:r>
            <a:endParaRPr lang="en-US" sz="2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5943600" y="771525"/>
            <a:ext cx="3200400" cy="10287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13 of 16 shooting victims during the </a:t>
            </a:r>
            <a:r>
              <a:rPr lang="en-US" sz="18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week of April 6</a:t>
            </a:r>
            <a:r>
              <a:rPr lang="en-US" sz="1800" baseline="300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th</a:t>
            </a:r>
            <a:r>
              <a:rPr lang="en-US" sz="18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 were shot during the weekdays of Monday – Thursday. </a:t>
            </a:r>
          </a:p>
          <a:p>
            <a:pPr marL="0" indent="0" algn="l">
              <a:buNone/>
            </a:pPr>
            <a:br>
              <a:rPr lang="en-US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</a:br>
            <a:r>
              <a:rPr lang="en-US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The most (7) were shot on Tuesdays. This is largely due to the two (2) 3-victim shooting incidents on Tuesday, April 7</a:t>
            </a:r>
            <a:r>
              <a:rPr lang="en-US" baseline="300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th</a:t>
            </a:r>
            <a:r>
              <a:rPr lang="en-US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. </a:t>
            </a:r>
            <a:r>
              <a:rPr lang="en-US" sz="18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 </a:t>
            </a:r>
            <a:endParaRPr lang="en-US" sz="1800" dirty="0"/>
          </a:p>
        </p:txBody>
      </p:sp>
      <p:pic>
        <p:nvPicPr>
          <p:cNvPr id="4" name="Image 0" descr="/apps/api/output/8e2e1953-2572-4ec7-9237-613578620c8d/ALL_ZIPS_2025-12-29_2026-04-12/011_victims_by_day_of_week_by_week_counts.png">
            <a:extLst>
              <a:ext uri="{FF2B5EF4-FFF2-40B4-BE49-F238E27FC236}">
                <a16:creationId xmlns:a16="http://schemas.microsoft.com/office/drawing/2014/main" id="{86B43268-0608-2534-F8D9-B6CB9F95E31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54864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5943600" y="771525"/>
            <a:ext cx="3200400" cy="10287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This marks a two-week trend where less than 20% of shooting victims were shot on Fridays – Sundays. </a:t>
            </a:r>
            <a:endParaRPr lang="en-US" sz="1800" dirty="0"/>
          </a:p>
        </p:txBody>
      </p:sp>
      <p:pic>
        <p:nvPicPr>
          <p:cNvPr id="4" name="Image 0" descr="/apps/api/output/8e2e1953-2572-4ec7-9237-613578620c8d/ALL_ZIPS_2025-12-29_2026-04-12/012_victims_by_day_of_week_by_week_percent.png">
            <a:extLst>
              <a:ext uri="{FF2B5EF4-FFF2-40B4-BE49-F238E27FC236}">
                <a16:creationId xmlns:a16="http://schemas.microsoft.com/office/drawing/2014/main" id="{DCE1D7E3-1A08-974F-DE1B-3A3C6B2683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54864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apps/api/output/41101e8e-d65b-47a9-b457-47799e3c3cf9/ALL_ZIPS_2026-01-01_2026-04-12/012_victims_by_day_of_week_by_total_percent.png">
            <a:extLst>
              <a:ext uri="{FF2B5EF4-FFF2-40B4-BE49-F238E27FC236}">
                <a16:creationId xmlns:a16="http://schemas.microsoft.com/office/drawing/2014/main" id="{B3FC57E8-C7B9-AEA6-0F5F-123CB055A72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5486400" cy="5143500"/>
          </a:xfrm>
          <a:prstGeom prst="rect">
            <a:avLst/>
          </a:prstGeom>
        </p:spPr>
      </p:pic>
      <p:sp>
        <p:nvSpPr>
          <p:cNvPr id="3" name="Text 0">
            <a:extLst>
              <a:ext uri="{FF2B5EF4-FFF2-40B4-BE49-F238E27FC236}">
                <a16:creationId xmlns:a16="http://schemas.microsoft.com/office/drawing/2014/main" id="{12FCCC09-F7FC-8E3A-3342-E2972D9E83D1}"/>
              </a:ext>
            </a:extLst>
          </p:cNvPr>
          <p:cNvSpPr/>
          <p:nvPr/>
        </p:nvSpPr>
        <p:spPr>
          <a:xfrm>
            <a:off x="5943600" y="771525"/>
            <a:ext cx="3200400" cy="10287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</a:rPr>
              <a:t>Year-to-date, approximately 46% of shooting victimization has occurred on Friday – Sunday, while approximately 54% has occurred on Monday – Thursday. </a:t>
            </a:r>
          </a:p>
          <a:p>
            <a:pPr marL="0" indent="0" algn="l">
              <a:buNone/>
            </a:pPr>
            <a:endParaRPr lang="en-US" sz="1800" dirty="0">
              <a:solidFill>
                <a:srgbClr val="000000"/>
              </a:solidFill>
              <a:latin typeface="Open Sans Normal" pitchFamily="34" charset="0"/>
              <a:ea typeface="Open Sans Normal" pitchFamily="34" charset="-122"/>
            </a:endParaRPr>
          </a:p>
          <a:p>
            <a:pPr marL="0" indent="0" algn="l">
              <a:buNone/>
            </a:pPr>
            <a:r>
              <a:rPr lang="en-US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</a:rPr>
              <a:t>The most victims (18%) have been shot on Mondays. 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0772131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5943600" y="771525"/>
            <a:ext cx="3200400" cy="10287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12 of 16 shooting victims (75%) on th</a:t>
            </a:r>
            <a:r>
              <a:rPr lang="en-US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e week of April 6</a:t>
            </a:r>
            <a:r>
              <a:rPr lang="en-US" baseline="300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th</a:t>
            </a:r>
            <a:r>
              <a:rPr lang="en-US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 </a:t>
            </a:r>
            <a:r>
              <a:rPr lang="en-US" sz="18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were shot between the hours of 4:00 PM and 11:59 PM.</a:t>
            </a:r>
            <a:endParaRPr lang="en-US" sz="1800" dirty="0"/>
          </a:p>
        </p:txBody>
      </p:sp>
      <p:pic>
        <p:nvPicPr>
          <p:cNvPr id="4" name="Image 0" descr="/apps/api/output/2f0f1b21-9dfe-403b-ae21-4a205215e068/ALL_ZIPS_2026-01-01_2026-04-12/013_victims_by_time_of_day_by_week_counts.png">
            <a:extLst>
              <a:ext uri="{FF2B5EF4-FFF2-40B4-BE49-F238E27FC236}">
                <a16:creationId xmlns:a16="http://schemas.microsoft.com/office/drawing/2014/main" id="{41F34711-80DC-F049-A1B2-10F2A32FC68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54864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5943600" y="771525"/>
            <a:ext cx="3200400" cy="10287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This marks a similar trend from the previous week, where 10 of 14 (71%) of victims were shot between the hours of 4:00 PM and 11:59 PM. </a:t>
            </a:r>
            <a:endParaRPr lang="en-US" sz="1800" dirty="0"/>
          </a:p>
        </p:txBody>
      </p:sp>
      <p:pic>
        <p:nvPicPr>
          <p:cNvPr id="4" name="Image 0" descr="/apps/api/output/2f0f1b21-9dfe-403b-ae21-4a205215e068/ALL_ZIPS_2026-01-01_2026-04-12/014_victims_by_time_of_day_by_week_percent.png">
            <a:extLst>
              <a:ext uri="{FF2B5EF4-FFF2-40B4-BE49-F238E27FC236}">
                <a16:creationId xmlns:a16="http://schemas.microsoft.com/office/drawing/2014/main" id="{2D76C461-C517-3CDA-B91E-CEA1C578B69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54864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5943600" y="771525"/>
            <a:ext cx="3200400" cy="10287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For the calendar year to date, the time windows of </a:t>
            </a:r>
          </a:p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4:00 PM – 7:59 PM and </a:t>
            </a:r>
          </a:p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8:00 PM – 11:59 PM have seen by far th</a:t>
            </a:r>
            <a:r>
              <a:rPr lang="en-US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e most shootings, accounting for approximately 57% of all shooting victimization. </a:t>
            </a:r>
            <a:endParaRPr lang="en-US" sz="1800" dirty="0"/>
          </a:p>
        </p:txBody>
      </p:sp>
      <p:pic>
        <p:nvPicPr>
          <p:cNvPr id="4" name="Image 0" descr="/apps/api/output/deed62c3-d704-461a-8bbc-aa3b099ea317/ALL_ZIPS_2026-01-01_2026-04-12/014_victims_by_time_of_day_by_total_percent.png">
            <a:extLst>
              <a:ext uri="{FF2B5EF4-FFF2-40B4-BE49-F238E27FC236}">
                <a16:creationId xmlns:a16="http://schemas.microsoft.com/office/drawing/2014/main" id="{B063E016-589E-A6C1-6BCC-E6A88C2459C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54864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apps/api/output/e0d8b5c2-728c-4d10-9dbb-bc1d42a61ec0/ALL_NEIGHBORHOODS_2026-01-01_2026-04-12/015_victims_heatmap_day_vs_time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54864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0" y="771525"/>
            <a:ext cx="3200400" cy="10287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This visual shows that Monday and Tuesday late-afternoon and evening hours have seen the most firearm victimization this calendar year.</a:t>
            </a:r>
            <a:endParaRPr lang="en-US" sz="18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00000"/>
                </a:solidFill>
                <a:latin typeface="Open Sans Extra Bold" pitchFamily="34" charset="0"/>
                <a:ea typeface="Open Sans Extra Bold" pitchFamily="34" charset="-122"/>
                <a:cs typeface="Open Sans Extra Bold" pitchFamily="34" charset="-120"/>
              </a:rPr>
              <a:t>Victim Details</a:t>
            </a:r>
            <a:endParaRPr lang="en-US" sz="28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5943600" y="771525"/>
            <a:ext cx="3200400" cy="10287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A large majority of shooting victims </a:t>
            </a:r>
            <a:r>
              <a:rPr lang="en-US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during</a:t>
            </a:r>
            <a:r>
              <a:rPr lang="en-US" sz="18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 the week of April 6</a:t>
            </a:r>
            <a:r>
              <a:rPr lang="en-US" sz="1800" baseline="300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th</a:t>
            </a:r>
            <a:r>
              <a:rPr lang="en-US" sz="18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 were male (14 of 16).</a:t>
            </a:r>
            <a:endParaRPr lang="en-US" sz="1800" dirty="0"/>
          </a:p>
        </p:txBody>
      </p:sp>
      <p:pic>
        <p:nvPicPr>
          <p:cNvPr id="4" name="Image 0" descr="/apps/api/output/2f0f1b21-9dfe-403b-ae21-4a205215e068/ALL_ZIPS_2026-01-01_2026-04-12/017_victims_by_sex_by_week_counts.png">
            <a:extLst>
              <a:ext uri="{FF2B5EF4-FFF2-40B4-BE49-F238E27FC236}">
                <a16:creationId xmlns:a16="http://schemas.microsoft.com/office/drawing/2014/main" id="{A2B8BF36-A727-EC92-3770-2E5F4FF809B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54864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5943600" y="771525"/>
            <a:ext cx="3200400" cy="10287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Thi</a:t>
            </a:r>
            <a:r>
              <a:rPr lang="en-US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s matches most weekly trends.</a:t>
            </a:r>
          </a:p>
          <a:p>
            <a:pPr marL="0" indent="0" algn="l">
              <a:buNone/>
            </a:pPr>
            <a:endParaRPr lang="en-US" sz="1800" dirty="0">
              <a:solidFill>
                <a:srgbClr val="000000"/>
              </a:solidFill>
              <a:latin typeface="Open Sans Normal" pitchFamily="34" charset="0"/>
              <a:ea typeface="Open Sans Normal" pitchFamily="34" charset="-122"/>
            </a:endParaRPr>
          </a:p>
          <a:p>
            <a:pPr marL="0" indent="0" algn="l">
              <a:buNone/>
            </a:pPr>
            <a:r>
              <a:rPr lang="en-US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</a:rPr>
              <a:t>Notably, weeks where a greater percentage of shooting victims appear to be female were not driven by a spike in total female shooting victims, but a decrease in male shooting victims (see previous slide).  </a:t>
            </a:r>
            <a:endParaRPr lang="en-US" sz="1800" dirty="0"/>
          </a:p>
        </p:txBody>
      </p:sp>
      <p:pic>
        <p:nvPicPr>
          <p:cNvPr id="4" name="Image 0" descr="/apps/api/output/2f0f1b21-9dfe-403b-ae21-4a205215e068/ALL_ZIPS_2026-01-01_2026-04-12/018_victims_by_sex_by_week_percent.png">
            <a:extLst>
              <a:ext uri="{FF2B5EF4-FFF2-40B4-BE49-F238E27FC236}">
                <a16:creationId xmlns:a16="http://schemas.microsoft.com/office/drawing/2014/main" id="{67B908EB-944B-68C5-4571-199AC1149EE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54864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5943600" y="771525"/>
            <a:ext cx="3200400" cy="10287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For the week of April 6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th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 </a:t>
            </a:r>
            <a:r>
              <a:rPr lang="en-US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-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April 12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th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, across the City of Philadelphia, there were: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</a:b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 Normal" pitchFamily="34" charset="0"/>
              <a:ea typeface="Open Sans Normal" pitchFamily="34" charset="-122"/>
              <a:cs typeface="Open Sans Normal" pitchFamily="34" charset="-12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</a:rPr>
              <a:t>10 shooting incidents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>
              <a:solidFill>
                <a:srgbClr val="000000"/>
              </a:solidFill>
              <a:latin typeface="Open Sans Normal" pitchFamily="34" charset="0"/>
              <a:ea typeface="Open Sans Normal" pitchFamily="34" charset="-122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 Normal" pitchFamily="34" charset="0"/>
                <a:ea typeface="Open Sans Normal" pitchFamily="34" charset="-122"/>
                <a:cs typeface="+mn-cs"/>
              </a:rPr>
              <a:t>16 shooting victims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 Normal" pitchFamily="34" charset="0"/>
              <a:ea typeface="Open Sans Normal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</a:rPr>
              <a:t>3 shooting fatalities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Open Sans Normal" pitchFamily="34" charset="0"/>
              <a:ea typeface="Open Sans Normal" pitchFamily="34" charset="-122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</a:rPr>
              <a:t>This marked a 14% increase in victimization from the previous 7 days.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0" descr="/apps/api/output/f8465283-af78-4e5f-8f62-84b0e43978c2/ALL_ZIPS_2026-04-06_2026-04-12/001_summary_slide.png">
            <a:extLst>
              <a:ext uri="{FF2B5EF4-FFF2-40B4-BE49-F238E27FC236}">
                <a16:creationId xmlns:a16="http://schemas.microsoft.com/office/drawing/2014/main" id="{FDC0FC9B-2B1F-B577-1E1C-8F52B9D80B6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54864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apps/api/output/deed62c3-d704-461a-8bbc-aa3b099ea317/ALL_ZIPS_2026-01-01_2026-04-12/018_victims_by_sex_by_total_percent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54864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0" y="771525"/>
            <a:ext cx="3200400" cy="10287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Year-to-date, nearly 9 of 10 shooting victims have been male (88%).</a:t>
            </a:r>
            <a:endParaRPr lang="en-US" sz="18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5943600" y="771525"/>
            <a:ext cx="3200400" cy="10287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US" sz="18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As in most weeks this calendar year, a </a:t>
            </a:r>
            <a:r>
              <a:rPr lang="en-US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large</a:t>
            </a:r>
            <a:r>
              <a:rPr lang="en-US" sz="18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 majority of shooting victims during the week of </a:t>
            </a:r>
            <a:r>
              <a:rPr lang="en-US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April 6</a:t>
            </a:r>
            <a:r>
              <a:rPr lang="en-US" baseline="300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th</a:t>
            </a:r>
            <a:r>
              <a:rPr lang="en-US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 </a:t>
            </a:r>
            <a:r>
              <a:rPr lang="en-US" sz="18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were Black (13 of 16).</a:t>
            </a:r>
            <a:endParaRPr lang="en-US" sz="1800" dirty="0"/>
          </a:p>
        </p:txBody>
      </p:sp>
      <p:pic>
        <p:nvPicPr>
          <p:cNvPr id="4" name="Image 0" descr="/apps/api/output/2f0f1b21-9dfe-403b-ae21-4a205215e068/ALL_ZIPS_2026-01-01_2026-04-12/019_victims_by_race_by_week_counts.png">
            <a:extLst>
              <a:ext uri="{FF2B5EF4-FFF2-40B4-BE49-F238E27FC236}">
                <a16:creationId xmlns:a16="http://schemas.microsoft.com/office/drawing/2014/main" id="{AFF87493-F20B-45C0-BAEA-2DBADB562E0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54864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5943600" y="771525"/>
            <a:ext cx="3200400" cy="10287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US" sz="18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This equates to approximately 81% of shooting </a:t>
            </a:r>
            <a:r>
              <a:rPr lang="en-US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victims for the week of April 6</a:t>
            </a:r>
            <a:r>
              <a:rPr lang="en-US" baseline="300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th</a:t>
            </a:r>
            <a:r>
              <a:rPr lang="en-US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. </a:t>
            </a:r>
            <a:endParaRPr lang="en-US" sz="1800" dirty="0"/>
          </a:p>
        </p:txBody>
      </p:sp>
      <p:pic>
        <p:nvPicPr>
          <p:cNvPr id="4" name="Image 0" descr="/apps/api/output/2f0f1b21-9dfe-403b-ae21-4a205215e068/ALL_ZIPS_2026-01-01_2026-04-12/020_victims_by_race_by_week_percent.png">
            <a:extLst>
              <a:ext uri="{FF2B5EF4-FFF2-40B4-BE49-F238E27FC236}">
                <a16:creationId xmlns:a16="http://schemas.microsoft.com/office/drawing/2014/main" id="{E7796025-09FB-B6C6-E08F-B36AEF83275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54864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apps/api/output/deed62c3-d704-461a-8bbc-aa3b099ea317/ALL_ZIPS_2026-01-01_2026-04-12/020_victims_by_race_by_total_percent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54864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0" y="771525"/>
            <a:ext cx="3200400" cy="10287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Year-to-date, 8 of 10 shooting victims have been Black.</a:t>
            </a:r>
            <a:endParaRPr lang="en-US" sz="18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apps/api/output/9a72f929-1c69-4d62-94d2-ab2fbd6f886b/ALL_NEIGHBORHOODS_2026-01-01_2026-04-12/021_victims_by_age_by_week_counts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54864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0" y="771525"/>
            <a:ext cx="3200400" cy="10287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Most victims </a:t>
            </a:r>
            <a:r>
              <a:rPr lang="en-US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during the week of April 6</a:t>
            </a:r>
            <a:r>
              <a:rPr lang="en-US" baseline="300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th</a:t>
            </a:r>
            <a:r>
              <a:rPr lang="en-US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 were over 18-years-old (12 of 16). </a:t>
            </a:r>
          </a:p>
          <a:p>
            <a:pPr marL="0" indent="0" algn="l">
              <a:buNone/>
            </a:pPr>
            <a:endParaRPr lang="en-US" sz="1800" dirty="0">
              <a:solidFill>
                <a:srgbClr val="000000"/>
              </a:solidFill>
              <a:latin typeface="Open Sans Normal" pitchFamily="34" charset="0"/>
              <a:ea typeface="Open Sans Normal" pitchFamily="34" charset="-122"/>
              <a:cs typeface="Open Sans Normal" pitchFamily="34" charset="-120"/>
            </a:endParaRPr>
          </a:p>
          <a:p>
            <a:pPr marL="0" indent="0" algn="l">
              <a:buNone/>
            </a:pPr>
            <a:r>
              <a:rPr lang="en-US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There were 4 shooting victims under the age of 18.</a:t>
            </a:r>
          </a:p>
          <a:p>
            <a:pPr marL="0" indent="0" algn="l">
              <a:buNone/>
            </a:pPr>
            <a:endParaRPr lang="en-US" sz="1800" dirty="0">
              <a:solidFill>
                <a:srgbClr val="000000"/>
              </a:solidFill>
              <a:latin typeface="Open Sans Normal" pitchFamily="34" charset="0"/>
              <a:ea typeface="Open Sans Normal" pitchFamily="34" charset="-122"/>
              <a:cs typeface="Open Sans Normal" pitchFamily="34" charset="-120"/>
            </a:endParaRPr>
          </a:p>
          <a:p>
            <a:pPr marL="0" indent="0" algn="l">
              <a:buNone/>
            </a:pPr>
            <a:r>
              <a:rPr lang="en-US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The most victims (5) were between 18 and 26. </a:t>
            </a:r>
            <a:endParaRPr lang="en-US" sz="18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apps/api/output/9a72f929-1c69-4d62-94d2-ab2fbd6f886b/ALL_NEIGHBORHOODS_2026-01-01_2026-04-12/022_victims_by_age_by_week_percent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54864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0" y="771525"/>
            <a:ext cx="3200400" cy="10287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r>
              <a:rPr lang="en-US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This means that 25% of shooting victims for the week of April 6</a:t>
            </a:r>
            <a:r>
              <a:rPr lang="en-US" baseline="300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th</a:t>
            </a:r>
            <a:r>
              <a:rPr lang="en-US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 were under the age of 18. </a:t>
            </a:r>
            <a:endParaRPr lang="en-US" sz="18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apps/api/output/deed62c3-d704-461a-8bbc-aa3b099ea317/ALL_ZIPS_2026-01-01_2026-04-12/022_victims_by_age_by_total_percent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54864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943600" y="771525"/>
            <a:ext cx="3200400" cy="10287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Year-to-date, approximately 13% of shooting victims have been youth under 18-years-old. </a:t>
            </a:r>
          </a:p>
          <a:p>
            <a:pPr marL="0" indent="0" algn="l">
              <a:buNone/>
            </a:pPr>
            <a:endParaRPr lang="en-US" dirty="0">
              <a:solidFill>
                <a:srgbClr val="000000"/>
              </a:solidFill>
              <a:latin typeface="Open Sans Normal" pitchFamily="34" charset="0"/>
              <a:ea typeface="Open Sans Normal" pitchFamily="34" charset="-122"/>
              <a:cs typeface="Open Sans Normal" pitchFamily="34" charset="-120"/>
            </a:endParaRPr>
          </a:p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The most shooting victims have </a:t>
            </a:r>
            <a:r>
              <a:rPr lang="en-US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been 18- to 26-years-old (28%), with more than half (52%) between the ages of 18 and 35. </a:t>
            </a:r>
            <a:endParaRPr lang="en-US" sz="18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BD8C4FCE-A96B-E994-3C5F-E3FA111AE3C0}"/>
              </a:ext>
            </a:extLst>
          </p:cNvPr>
          <p:cNvSpPr/>
          <p:nvPr/>
        </p:nvSpPr>
        <p:spPr>
          <a:xfrm>
            <a:off x="2109866" y="1279109"/>
            <a:ext cx="4924268" cy="191967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800" dirty="0"/>
              <a:t>Interested in exploring more </a:t>
            </a:r>
            <a:r>
              <a:rPr lang="en-US" dirty="0"/>
              <a:t>data </a:t>
            </a:r>
            <a:r>
              <a:rPr lang="en-US" sz="1800" dirty="0"/>
              <a:t>trends to help take action in your local community?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1800" dirty="0"/>
              <a:t>All reports can be accessed free of cost at:</a:t>
            </a:r>
          </a:p>
          <a:p>
            <a:pPr marL="0" indent="0" algn="l">
              <a:buNone/>
            </a:pPr>
            <a:endParaRPr lang="en-US" dirty="0"/>
          </a:p>
          <a:p>
            <a:pPr algn="ctr"/>
            <a:r>
              <a:rPr lang="en-US" dirty="0">
                <a:hlinkClick r:id="rId2"/>
              </a:rPr>
              <a:t>https://bethevariable.com/perform-reports/</a:t>
            </a:r>
            <a:endParaRPr lang="en-US" dirty="0"/>
          </a:p>
          <a:p>
            <a:pPr algn="ctr"/>
            <a:endParaRPr lang="en-US" sz="1800" dirty="0"/>
          </a:p>
          <a:p>
            <a:pPr algn="ctr"/>
            <a:r>
              <a:rPr lang="en-US" dirty="0"/>
              <a:t>Please don’t hesitate to contact us with any feedback, or to explore ways we can collaborate to drive impact:</a:t>
            </a:r>
          </a:p>
          <a:p>
            <a:pPr algn="ctr"/>
            <a:endParaRPr lang="en-US" sz="900" dirty="0"/>
          </a:p>
          <a:p>
            <a:pPr algn="ctr"/>
            <a:r>
              <a:rPr lang="en-US" dirty="0"/>
              <a:t>info@bethevariable.com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E40CA64-EEFF-9F29-2CB8-E80AEEC778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9558" y="3907541"/>
            <a:ext cx="1069722" cy="1059324"/>
          </a:xfrm>
          <a:prstGeom prst="rect">
            <a:avLst/>
          </a:prstGeom>
        </p:spPr>
      </p:pic>
      <p:sp>
        <p:nvSpPr>
          <p:cNvPr id="5" name="Text 0">
            <a:extLst>
              <a:ext uri="{FF2B5EF4-FFF2-40B4-BE49-F238E27FC236}">
                <a16:creationId xmlns:a16="http://schemas.microsoft.com/office/drawing/2014/main" id="{1A902193-17A4-1945-481B-A7B673130E6E}"/>
              </a:ext>
            </a:extLst>
          </p:cNvPr>
          <p:cNvSpPr/>
          <p:nvPr/>
        </p:nvSpPr>
        <p:spPr>
          <a:xfrm>
            <a:off x="2286000" y="452176"/>
            <a:ext cx="4572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00000"/>
                </a:solidFill>
                <a:latin typeface="Open Sans Extra Bold" pitchFamily="34" charset="0"/>
                <a:ea typeface="Open Sans Extra Bold" pitchFamily="34" charset="-122"/>
                <a:cs typeface="Open Sans Extra Bold" pitchFamily="34" charset="-120"/>
              </a:rPr>
              <a:t>So What Next?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744206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5943600" y="771525"/>
            <a:ext cx="3200400" cy="10287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The location of all shootings are visualized in the map to th</a:t>
            </a:r>
            <a:r>
              <a:rPr lang="en-US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e left.</a:t>
            </a:r>
          </a:p>
          <a:p>
            <a:pPr marL="0" indent="0" algn="l">
              <a:buNone/>
            </a:pPr>
            <a:endParaRPr lang="en-US" sz="1800" dirty="0">
              <a:solidFill>
                <a:srgbClr val="000000"/>
              </a:solidFill>
              <a:latin typeface="Open Sans Normal" pitchFamily="34" charset="0"/>
              <a:ea typeface="Open Sans Normal" pitchFamily="34" charset="-122"/>
            </a:endParaRPr>
          </a:p>
          <a:p>
            <a:r>
              <a:rPr lang="en-US" sz="1600" i="1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</a:rPr>
              <a:t>(For further exploration, an interactive dashboard can be found at: https://bethevariable.com/perform-reports/)</a:t>
            </a:r>
            <a:endParaRPr lang="en-US" sz="1600" i="1" dirty="0"/>
          </a:p>
        </p:txBody>
      </p:sp>
      <p:pic>
        <p:nvPicPr>
          <p:cNvPr id="4" name="Image 0" descr="/apps/api/output/99d3f60d-018f-42e1-abdf-28bd26ed9829/ALL_ZIPS_2026-04-06_2026-04-12/002_victims_map.png">
            <a:extLst>
              <a:ext uri="{FF2B5EF4-FFF2-40B4-BE49-F238E27FC236}">
                <a16:creationId xmlns:a16="http://schemas.microsoft.com/office/drawing/2014/main" id="{46FA4BE3-CF64-5CEF-3C53-B4AC261C9F3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54864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5943600" y="771525"/>
            <a:ext cx="3200400" cy="3726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The 16 shooting victims during the week of April 6</a:t>
            </a:r>
            <a:r>
              <a:rPr lang="en-US" sz="1800" baseline="300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th</a:t>
            </a:r>
            <a:r>
              <a:rPr lang="en-US" sz="18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 mark the most victims in a single </a:t>
            </a:r>
            <a:r>
              <a:rPr lang="en-US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week year-to-date </a:t>
            </a:r>
            <a:r>
              <a:rPr lang="en-US" i="1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(along with the week of February 9th).</a:t>
            </a:r>
          </a:p>
          <a:p>
            <a:pPr marL="0" indent="0" algn="l">
              <a:buNone/>
            </a:pPr>
            <a:endParaRPr lang="en-US" sz="1800" dirty="0">
              <a:solidFill>
                <a:srgbClr val="000000"/>
              </a:solidFill>
              <a:latin typeface="Open Sans Normal" pitchFamily="34" charset="0"/>
              <a:ea typeface="Open Sans Normal" pitchFamily="34" charset="-122"/>
              <a:cs typeface="Open Sans Normal" pitchFamily="34" charset="-120"/>
            </a:endParaRPr>
          </a:p>
          <a:p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Combining the </a:t>
            </a:r>
            <a:r>
              <a:rPr lang="en-US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week of April 6</a:t>
            </a:r>
            <a:r>
              <a:rPr lang="en-US" baseline="30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</a:t>
            </a: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with the previous week (March 30</a:t>
            </a:r>
            <a:r>
              <a:rPr lang="en-US" sz="1800" baseline="30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</a:t>
            </a: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renders the most victimization within a two-week period of the calendar year (30 victims). </a:t>
            </a:r>
          </a:p>
        </p:txBody>
      </p:sp>
      <p:pic>
        <p:nvPicPr>
          <p:cNvPr id="4" name="Image 0" descr="/apps/api/output/8e2e1953-2572-4ec7-9237-613578620c8d/ALL_ZIPS_2025-12-29_2026-04-12/003_total_victims_by_week.png">
            <a:extLst>
              <a:ext uri="{FF2B5EF4-FFF2-40B4-BE49-F238E27FC236}">
                <a16:creationId xmlns:a16="http://schemas.microsoft.com/office/drawing/2014/main" id="{95740E49-BEE3-E536-0B9A-1295DDC04CA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54864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5943600" y="771525"/>
            <a:ext cx="3200400" cy="10287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The week of April 6</a:t>
            </a:r>
            <a:r>
              <a:rPr lang="en-US" baseline="300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th</a:t>
            </a:r>
            <a:r>
              <a:rPr lang="en-US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 saw the second most individual shooting incidents (10) of the entire calendar year.</a:t>
            </a:r>
          </a:p>
          <a:p>
            <a:pPr marL="0" indent="0" algn="l">
              <a:buNone/>
            </a:pPr>
            <a:endParaRPr lang="en-US" sz="1800" dirty="0">
              <a:solidFill>
                <a:srgbClr val="000000"/>
              </a:solidFill>
              <a:latin typeface="Open Sans Normal" pitchFamily="34" charset="0"/>
              <a:ea typeface="Open Sans Normal" pitchFamily="34" charset="-122"/>
              <a:cs typeface="Open Sans Normal" pitchFamily="34" charset="-120"/>
            </a:endParaRPr>
          </a:p>
          <a:p>
            <a:pPr marL="0" indent="0" algn="l">
              <a:buNone/>
            </a:pPr>
            <a:r>
              <a:rPr lang="en-US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While April 6</a:t>
            </a:r>
            <a:r>
              <a:rPr lang="en-US" baseline="300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th</a:t>
            </a:r>
            <a:r>
              <a:rPr lang="en-US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 and February 9</a:t>
            </a:r>
            <a:r>
              <a:rPr lang="en-US" baseline="300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th</a:t>
            </a:r>
            <a:r>
              <a:rPr lang="en-US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 both had 16 shooting victims, the week of February 9</a:t>
            </a:r>
            <a:r>
              <a:rPr lang="en-US" baseline="300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th</a:t>
            </a:r>
            <a:r>
              <a:rPr lang="en-US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 saw a much greater number of individual shooting incidents (15). </a:t>
            </a:r>
            <a:endParaRPr lang="en-US" sz="1800" dirty="0"/>
          </a:p>
        </p:txBody>
      </p:sp>
      <p:pic>
        <p:nvPicPr>
          <p:cNvPr id="4" name="Image 0" descr="/apps/api/output/8e2e1953-2572-4ec7-9237-613578620c8d/ALL_ZIPS_2025-12-29_2026-04-12/004_total_shootings_by_week.png">
            <a:extLst>
              <a:ext uri="{FF2B5EF4-FFF2-40B4-BE49-F238E27FC236}">
                <a16:creationId xmlns:a16="http://schemas.microsoft.com/office/drawing/2014/main" id="{0488CA3A-BFEF-6626-9147-7E360ADC826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54864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5943600" y="771525"/>
            <a:ext cx="3200400" cy="10287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The 16 total shooting victims </a:t>
            </a:r>
            <a:r>
              <a:rPr lang="en-US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during the week of April 6</a:t>
            </a:r>
            <a:r>
              <a:rPr lang="en-US" baseline="300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th</a:t>
            </a:r>
            <a:r>
              <a:rPr lang="en-US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 were the result of 10 shooting incidents.</a:t>
            </a:r>
          </a:p>
          <a:p>
            <a:pPr marL="0" indent="0" algn="l">
              <a:buNone/>
            </a:pPr>
            <a:endParaRPr lang="en-US" dirty="0">
              <a:solidFill>
                <a:srgbClr val="000000"/>
              </a:solidFill>
              <a:latin typeface="Open Sans Normal" pitchFamily="34" charset="0"/>
              <a:ea typeface="Open Sans Normal" pitchFamily="34" charset="-122"/>
              <a:cs typeface="Open Sans Normal" pitchFamily="34" charset="-120"/>
            </a:endParaRPr>
          </a:p>
          <a:p>
            <a:pPr marL="0" indent="0" algn="l">
              <a:buNone/>
            </a:pPr>
            <a:r>
              <a:rPr lang="en-US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There were 7 single-victim shooting incidents and 3 multi-victim shooting incidents.</a:t>
            </a:r>
          </a:p>
          <a:p>
            <a:pPr marL="0" indent="0" algn="l">
              <a:buNone/>
            </a:pPr>
            <a:endParaRPr lang="en-US" dirty="0">
              <a:solidFill>
                <a:srgbClr val="000000"/>
              </a:solidFill>
              <a:latin typeface="Open Sans Normal" pitchFamily="34" charset="0"/>
              <a:ea typeface="Open Sans Normal" pitchFamily="34" charset="-122"/>
              <a:cs typeface="Open Sans Normal" pitchFamily="34" charset="-120"/>
            </a:endParaRPr>
          </a:p>
        </p:txBody>
      </p:sp>
      <p:pic>
        <p:nvPicPr>
          <p:cNvPr id="4" name="Image 0" descr="/apps/api/output/8e2e1953-2572-4ec7-9237-613578620c8d/ALL_ZIPS_2025-12-29_2026-04-12/005_shootings_by_week_counts.png">
            <a:extLst>
              <a:ext uri="{FF2B5EF4-FFF2-40B4-BE49-F238E27FC236}">
                <a16:creationId xmlns:a16="http://schemas.microsoft.com/office/drawing/2014/main" id="{7472AAD0-464D-2C06-1F0F-1D80638EFBA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54864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5943600" y="771525"/>
            <a:ext cx="3200400" cy="10287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8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1-in-3 shooting incidents (</a:t>
            </a:r>
            <a:r>
              <a:rPr lang="en-US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30</a:t>
            </a:r>
            <a:r>
              <a:rPr lang="en-US" sz="18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%) for the week of April 6</a:t>
            </a:r>
            <a:r>
              <a:rPr lang="en-US" sz="1800" baseline="300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th</a:t>
            </a:r>
            <a:r>
              <a:rPr lang="en-US" sz="18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 involved multiple shooting victims. </a:t>
            </a:r>
            <a:endParaRPr lang="en-US" sz="1800" dirty="0"/>
          </a:p>
        </p:txBody>
      </p:sp>
      <p:pic>
        <p:nvPicPr>
          <p:cNvPr id="4" name="Image 0" descr="/apps/api/output/8e2e1953-2572-4ec7-9237-613578620c8d/ALL_ZIPS_2025-12-29_2026-04-12/006_shootings_by_week_percent.png">
            <a:extLst>
              <a:ext uri="{FF2B5EF4-FFF2-40B4-BE49-F238E27FC236}">
                <a16:creationId xmlns:a16="http://schemas.microsoft.com/office/drawing/2014/main" id="{A6782F3B-7123-A2E5-9941-F0A06A6D821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54864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52CFC37-5C67-4618-C98A-FBEDA818C0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51225"/>
            <a:ext cx="9144000" cy="1194829"/>
          </a:xfrm>
          <a:prstGeom prst="rect">
            <a:avLst/>
          </a:prstGeom>
        </p:spPr>
      </p:pic>
      <p:sp>
        <p:nvSpPr>
          <p:cNvPr id="4" name="Text 0">
            <a:extLst>
              <a:ext uri="{FF2B5EF4-FFF2-40B4-BE49-F238E27FC236}">
                <a16:creationId xmlns:a16="http://schemas.microsoft.com/office/drawing/2014/main" id="{FCA23FE2-144F-CDE5-1F05-9AE45DDB9D1D}"/>
              </a:ext>
            </a:extLst>
          </p:cNvPr>
          <p:cNvSpPr/>
          <p:nvPr/>
        </p:nvSpPr>
        <p:spPr>
          <a:xfrm>
            <a:off x="3830198" y="2988558"/>
            <a:ext cx="5191019" cy="10287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There were two (2) 3-victim shootings on Tuesday, 4/7/26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Cobbs Creek and West Oak Lane-Cedarbrook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  <a:latin typeface="Open Sans Normal" pitchFamily="34" charset="0"/>
              <a:ea typeface="Open Sans Normal" pitchFamily="34" charset="-122"/>
              <a:cs typeface="Open Sans Normal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There was one (1) 3-victim shooting on Wednesday, 4/8/26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 err="1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Wissinoming</a:t>
            </a:r>
            <a:r>
              <a:rPr lang="en-US" sz="1600" dirty="0">
                <a:solidFill>
                  <a:srgbClr val="000000"/>
                </a:solidFill>
                <a:latin typeface="Open Sans Normal" pitchFamily="34" charset="0"/>
                <a:ea typeface="Open Sans Normal" pitchFamily="34" charset="-122"/>
                <a:cs typeface="Open Sans Normal" pitchFamily="34" charset="-120"/>
              </a:rPr>
              <a:t>-Tacony</a:t>
            </a:r>
            <a:endParaRPr lang="en-US" sz="1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20AE0A-B4E7-2CE2-4CDB-718BE61C3031}"/>
              </a:ext>
            </a:extLst>
          </p:cNvPr>
          <p:cNvSpPr txBox="1"/>
          <p:nvPr/>
        </p:nvSpPr>
        <p:spPr>
          <a:xfrm>
            <a:off x="150725" y="2988558"/>
            <a:ext cx="23479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CLOSER LOOK AT MULTI-VICTIM SHOOTINGS</a:t>
            </a:r>
          </a:p>
        </p:txBody>
      </p:sp>
    </p:spTree>
    <p:extLst>
      <p:ext uri="{BB962C8B-B14F-4D97-AF65-F5344CB8AC3E}">
        <p14:creationId xmlns:p14="http://schemas.microsoft.com/office/powerpoint/2010/main" val="4552335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1030</TotalTime>
  <Words>1189</Words>
  <Application>Microsoft Office PowerPoint</Application>
  <PresentationFormat>On-screen Show (16:9)</PresentationFormat>
  <Paragraphs>126</Paragraphs>
  <Slides>37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6" baseType="lpstr">
      <vt:lpstr>Aptos</vt:lpstr>
      <vt:lpstr>Arial</vt:lpstr>
      <vt:lpstr>Calibri</vt:lpstr>
      <vt:lpstr>Courier New</vt:lpstr>
      <vt:lpstr>Open Sans</vt:lpstr>
      <vt:lpstr>Open Sans Extra Bold</vt:lpstr>
      <vt:lpstr>Open Sans Light</vt:lpstr>
      <vt:lpstr>Open Sans Normal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Adam Serlin</cp:lastModifiedBy>
  <cp:revision>71</cp:revision>
  <dcterms:created xsi:type="dcterms:W3CDTF">2026-04-15T16:13:23Z</dcterms:created>
  <dcterms:modified xsi:type="dcterms:W3CDTF">2026-04-22T16:20:40Z</dcterms:modified>
</cp:coreProperties>
</file>